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7"/>
  </p:notesMasterIdLst>
  <p:sldIdLst>
    <p:sldId id="2203" r:id="rId2"/>
    <p:sldId id="2215" r:id="rId3"/>
    <p:sldId id="2256" r:id="rId4"/>
    <p:sldId id="2257" r:id="rId5"/>
    <p:sldId id="2208" r:id="rId6"/>
    <p:sldId id="2209" r:id="rId7"/>
    <p:sldId id="2193" r:id="rId8"/>
    <p:sldId id="2263" r:id="rId9"/>
    <p:sldId id="2251" r:id="rId10"/>
    <p:sldId id="2266" r:id="rId11"/>
    <p:sldId id="2254" r:id="rId12"/>
    <p:sldId id="2261" r:id="rId13"/>
    <p:sldId id="2262" r:id="rId14"/>
    <p:sldId id="2264" r:id="rId15"/>
    <p:sldId id="2255" r:id="rId16"/>
    <p:sldId id="2273" r:id="rId17"/>
    <p:sldId id="2274" r:id="rId18"/>
    <p:sldId id="2275" r:id="rId19"/>
    <p:sldId id="2272" r:id="rId20"/>
    <p:sldId id="2276" r:id="rId21"/>
    <p:sldId id="2260" r:id="rId22"/>
    <p:sldId id="2063" r:id="rId23"/>
    <p:sldId id="2104" r:id="rId24"/>
    <p:sldId id="2271" r:id="rId25"/>
    <p:sldId id="2269" r:id="rId26"/>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6677" autoAdjust="0"/>
  </p:normalViewPr>
  <p:slideViewPr>
    <p:cSldViewPr>
      <p:cViewPr varScale="1">
        <p:scale>
          <a:sx n="100" d="100"/>
          <a:sy n="100" d="100"/>
        </p:scale>
        <p:origin x="834" y="84"/>
      </p:cViewPr>
      <p:guideLst>
        <p:guide orient="horz" pos="1620"/>
        <p:guide pos="2880"/>
      </p:guideLst>
    </p:cSldViewPr>
  </p:slideViewPr>
  <p:outlineViewPr>
    <p:cViewPr varScale="1">
      <p:scale>
        <a:sx n="33" d="100"/>
        <a:sy n="33" d="100"/>
      </p:scale>
      <p:origin x="0" y="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1757776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495564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1016906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1678089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780310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16:27 "For the Son of Man will come in the glory of His Father with His angels, and then He will reward each according to his works.</a:t>
            </a:r>
          </a:p>
          <a:p>
            <a:r>
              <a:rPr lang="en-US" sz="1200" kern="1200" dirty="0" smtClean="0">
                <a:solidFill>
                  <a:srgbClr val="000000"/>
                </a:solidFill>
                <a:effectLst/>
                <a:latin typeface="Times New Roman" pitchFamily="16" charset="0"/>
                <a:ea typeface="+mn-ea"/>
                <a:cs typeface="+mn-cs"/>
              </a:rPr>
              <a:t>2Co 5:10 For we must all appear before the judgment seat of Christ, that each one may receive the things done in the body, according to what he has done, whether good or bad.</a:t>
            </a:r>
          </a:p>
          <a:p>
            <a:r>
              <a:rPr lang="en-US" sz="1200" kern="1200" dirty="0" smtClean="0">
                <a:solidFill>
                  <a:srgbClr val="000000"/>
                </a:solidFill>
                <a:effectLst/>
                <a:latin typeface="Times New Roman" pitchFamily="16" charset="0"/>
                <a:ea typeface="+mn-ea"/>
                <a:cs typeface="+mn-cs"/>
              </a:rPr>
              <a:t>Re 2:23 "I will kill her children with death, and all the churches shall know that I am He who searches the minds and hearts. And I will give to each one of you according to your works.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1215857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3477568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1Th 4:4 that each of you know how to possess his own vessel in sanctification and honor,</a:t>
            </a:r>
          </a:p>
          <a:p>
            <a:r>
              <a:rPr lang="en-US" sz="1200" kern="1200" dirty="0" smtClean="0">
                <a:solidFill>
                  <a:srgbClr val="000000"/>
                </a:solidFill>
                <a:effectLst/>
                <a:latin typeface="Times New Roman" pitchFamily="16" charset="0"/>
                <a:ea typeface="+mn-ea"/>
                <a:cs typeface="+mn-cs"/>
              </a:rPr>
              <a:t>2Co 4:7 But we have this treasure in earthen vessels, that the excellence of the power may be of God and not of us.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1188750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2Co 6:14 Do not be unequally yoked together with unbelievers. For what fellowship has righteousness with lawlessness? And what communion has light with darkness? 15 And what accord has Christ with Belial? Or what part has a believer with an unbeliever? 16 And what agreement has the temple of God with idols? For you are the temple of the living God. As God has said: "I will dwell in them And walk among them. I will be their God, And they shall be My people." 17 Therefore "Come out from among them And be separate, says the Lord. Do not touch what is unclean, And I will receive you." 18 "I will be a Father to you, And you shall be My sons and daughters, Says the LORD Almighty.“</a:t>
            </a:r>
          </a:p>
          <a:p>
            <a:r>
              <a:rPr lang="en-US" sz="1200" kern="1200" dirty="0" smtClean="0">
                <a:solidFill>
                  <a:srgbClr val="000000"/>
                </a:solidFill>
                <a:effectLst/>
                <a:latin typeface="Times New Roman" pitchFamily="16" charset="0"/>
                <a:ea typeface="+mn-ea"/>
                <a:cs typeface="+mn-cs"/>
              </a:rPr>
              <a:t>1Co 6:19 Or do you not know that your body is the temple of the Holy Spirit who is in you, whom you have from God, and you are not your own? 20 For you were bought at a price; therefore glorify God in your body and in your spirit, which are God's.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3749523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Ro 14:12 So then each one of us shall give account of himself to God.</a:t>
            </a:r>
          </a:p>
          <a:p>
            <a:r>
              <a:rPr lang="en-US" sz="1200" kern="1200" dirty="0" smtClean="0">
                <a:solidFill>
                  <a:srgbClr val="000000"/>
                </a:solidFill>
                <a:effectLst/>
                <a:latin typeface="Times New Roman" pitchFamily="16" charset="0"/>
                <a:ea typeface="+mn-ea"/>
                <a:cs typeface="+mn-cs"/>
              </a:rPr>
              <a:t>2Ti 2:19 ¶ Nevertheless the solid foundation of God stands, having this seal: "The Lord knows those who are His," and, "Let everyone who names the name of Christ depart from iniquity." 20 But in a great house there are not only vessels of gold and silver, but also of wood and clay, some for honor and some for dishonor. 21 Therefore if anyone cleanses himself from the latter, he will be a vessel for honor, sanctified and useful for the Master, prepared for every good work.</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2556918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15030540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Ro 14:12 So then each one of us shall give account of himself to God.</a:t>
            </a:r>
          </a:p>
          <a:p>
            <a:r>
              <a:rPr lang="en-US" sz="1200" kern="1200" dirty="0" smtClean="0">
                <a:solidFill>
                  <a:srgbClr val="000000"/>
                </a:solidFill>
                <a:effectLst/>
                <a:latin typeface="Times New Roman" pitchFamily="16" charset="0"/>
                <a:ea typeface="+mn-ea"/>
                <a:cs typeface="+mn-cs"/>
              </a:rPr>
              <a:t>2Ti 2:19 ¶ Nevertheless the solid foundation of God stands, having this seal: "The Lord knows those who are His," and, "Let everyone who names the name of Christ depart from iniquity." 20 But in a great house there are not only vessels of gold and silver, but also of wood and clay, some for honor and some for dishonor. 21 Therefore if anyone cleanses himself from the latter, he will be a vessel for honor, sanctified and useful for the Master, prepared for every good work.</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451805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28:20 teaching them to observe all that I commanded you; and lo, </a:t>
            </a:r>
            <a:r>
              <a:rPr lang="en-US" sz="1200" b="1" kern="1200" dirty="0" smtClean="0">
                <a:solidFill>
                  <a:srgbClr val="000000"/>
                </a:solidFill>
                <a:effectLst/>
                <a:latin typeface="Times New Roman" pitchFamily="16" charset="0"/>
                <a:ea typeface="+mn-ea"/>
                <a:cs typeface="+mn-cs"/>
              </a:rPr>
              <a:t>I am with you always</a:t>
            </a:r>
            <a:r>
              <a:rPr lang="en-US" sz="1200" kern="1200" dirty="0" smtClean="0">
                <a:solidFill>
                  <a:srgbClr val="000000"/>
                </a:solidFill>
                <a:effectLst/>
                <a:latin typeface="Times New Roman" pitchFamily="16" charset="0"/>
                <a:ea typeface="+mn-ea"/>
                <a:cs typeface="+mn-cs"/>
              </a:rPr>
              <a:t>, even to the end of the age.“</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2Ti 4:18 The Lord will deliver me from every evil deed, and will bring me safely to His heavenly kingdom; to Him [be] the glory forever and ever. Amen.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1924138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23</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2856022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25</a:t>
            </a:fld>
            <a:endParaRPr lang="en-US"/>
          </a:p>
        </p:txBody>
      </p:sp>
    </p:spTree>
    <p:extLst>
      <p:ext uri="{BB962C8B-B14F-4D97-AF65-F5344CB8AC3E}">
        <p14:creationId xmlns:p14="http://schemas.microsoft.com/office/powerpoint/2010/main" val="892071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3446191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5</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2978377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882015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2659331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943350"/>
          </a:xfrm>
        </p:spPr>
        <p:txBody>
          <a:bodyPr>
            <a:noAutofit/>
          </a:bodyPr>
          <a:lstStyle/>
          <a:p>
            <a:pPr marL="0" indent="0" algn="just">
              <a:buNone/>
            </a:pPr>
            <a:r>
              <a:rPr lang="en-US" sz="4000" dirty="0" smtClean="0">
                <a:effectLst>
                  <a:glow rad="228600">
                    <a:srgbClr val="000000"/>
                  </a:glow>
                </a:effectLst>
              </a:rPr>
              <a:t>- The Fifth Kingdom prophecy (2)</a:t>
            </a:r>
          </a:p>
          <a:p>
            <a:pPr marL="0" indent="0" algn="just">
              <a:buNone/>
            </a:pPr>
            <a:r>
              <a:rPr lang="en-US" sz="4000" dirty="0">
                <a:effectLst>
                  <a:glow rad="228600">
                    <a:srgbClr val="000000"/>
                  </a:glow>
                </a:effectLst>
              </a:rPr>
              <a:t>	</a:t>
            </a:r>
            <a:r>
              <a:rPr lang="en-US" sz="4000" dirty="0" smtClean="0">
                <a:effectLst>
                  <a:glow rad="228600">
                    <a:srgbClr val="000000"/>
                  </a:glow>
                </a:effectLst>
              </a:rPr>
              <a:t>- 3 men in the fiery furnace (3)</a:t>
            </a:r>
          </a:p>
          <a:p>
            <a:pPr marL="0" indent="0" algn="just">
              <a:buNone/>
            </a:pPr>
            <a:r>
              <a:rPr lang="en-US" sz="4000" dirty="0">
                <a:effectLst>
                  <a:glow rad="228600">
                    <a:srgbClr val="000000"/>
                  </a:glow>
                </a:effectLst>
              </a:rPr>
              <a:t>	</a:t>
            </a:r>
            <a:r>
              <a:rPr lang="en-US" sz="4000" dirty="0" smtClean="0">
                <a:effectLst>
                  <a:glow rad="228600">
                    <a:srgbClr val="000000"/>
                  </a:glow>
                </a:effectLst>
              </a:rPr>
              <a:t>	- Interpreting a dream (4)</a:t>
            </a:r>
          </a:p>
          <a:p>
            <a:pPr marL="0" indent="0" algn="just">
              <a:buNone/>
            </a:pPr>
            <a:r>
              <a:rPr lang="en-US" sz="4000" dirty="0">
                <a:effectLst>
                  <a:glow rad="228600">
                    <a:srgbClr val="000000"/>
                  </a:glow>
                </a:effectLst>
              </a:rPr>
              <a:t>	</a:t>
            </a:r>
            <a:r>
              <a:rPr lang="en-US" sz="4000" dirty="0" smtClean="0">
                <a:effectLst>
                  <a:glow rad="228600">
                    <a:srgbClr val="000000"/>
                  </a:glow>
                </a:effectLst>
              </a:rPr>
              <a:t>	</a:t>
            </a:r>
            <a:r>
              <a:rPr lang="en-US" sz="4000" dirty="0" smtClean="0">
                <a:solidFill>
                  <a:srgbClr val="FFFF00"/>
                </a:solidFill>
                <a:effectLst>
                  <a:glow rad="228600">
                    <a:srgbClr val="000000"/>
                  </a:glow>
                </a:effectLst>
              </a:rPr>
              <a:t>- Interpreting a vision (5)</a:t>
            </a:r>
          </a:p>
          <a:p>
            <a:pPr marL="0" indent="0" algn="just">
              <a:buNone/>
            </a:pPr>
            <a:r>
              <a:rPr lang="en-US" sz="4000" dirty="0">
                <a:effectLst>
                  <a:glow rad="228600">
                    <a:srgbClr val="000000"/>
                  </a:glow>
                </a:effectLst>
              </a:rPr>
              <a:t>	</a:t>
            </a:r>
            <a:r>
              <a:rPr lang="en-US" sz="4000" dirty="0" smtClean="0">
                <a:effectLst>
                  <a:glow rad="228600">
                    <a:srgbClr val="000000"/>
                  </a:glow>
                </a:effectLst>
              </a:rPr>
              <a:t>- Daniel in the lion’s den (6)</a:t>
            </a:r>
          </a:p>
          <a:p>
            <a:pPr marL="0" indent="0" algn="just">
              <a:buNone/>
            </a:pPr>
            <a:r>
              <a:rPr lang="en-US" sz="4000" dirty="0" smtClean="0">
                <a:effectLst>
                  <a:glow rad="228600">
                    <a:srgbClr val="000000"/>
                  </a:glow>
                </a:effectLst>
              </a:rPr>
              <a:t>- The Fifth Kingdom prophecy (7)</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Chiastic Nature of Daniel</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596132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A divine message</a:t>
            </a:r>
          </a:p>
          <a:p>
            <a:pPr marL="0" indent="0" algn="just">
              <a:buNone/>
            </a:pPr>
            <a:r>
              <a:rPr lang="en-US" sz="4000" dirty="0">
                <a:effectLst>
                  <a:glow rad="228600">
                    <a:srgbClr val="000000"/>
                  </a:glow>
                </a:effectLst>
              </a:rPr>
              <a:t>	</a:t>
            </a:r>
            <a:r>
              <a:rPr lang="en-US" sz="4000" dirty="0" smtClean="0">
                <a:effectLst>
                  <a:glow rad="228600">
                    <a:srgbClr val="000000"/>
                  </a:glow>
                </a:effectLst>
              </a:rPr>
              <a:t>To a drunken despot</a:t>
            </a:r>
          </a:p>
          <a:p>
            <a:pPr marL="0" indent="0" algn="just">
              <a:buNone/>
            </a:pPr>
            <a:r>
              <a:rPr lang="en-US" sz="4000" dirty="0">
                <a:effectLst>
                  <a:glow rad="228600">
                    <a:srgbClr val="000000"/>
                  </a:glow>
                </a:effectLst>
              </a:rPr>
              <a:t>	</a:t>
            </a:r>
            <a:r>
              <a:rPr lang="en-US" sz="4000" dirty="0" smtClean="0">
                <a:effectLst>
                  <a:glow rad="228600">
                    <a:srgbClr val="000000"/>
                  </a:glow>
                </a:effectLst>
              </a:rPr>
              <a:t>To a blasphemous king</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Judgment on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2778894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A divine message</a:t>
            </a:r>
          </a:p>
          <a:p>
            <a:pPr marL="0" indent="0" algn="just">
              <a:buNone/>
            </a:pPr>
            <a:r>
              <a:rPr lang="en-US" sz="4000" dirty="0" smtClean="0">
                <a:effectLst>
                  <a:glow rad="228600">
                    <a:srgbClr val="000000"/>
                  </a:glow>
                </a:effectLst>
              </a:rPr>
              <a:t>2) The call for diviners</a:t>
            </a:r>
          </a:p>
          <a:p>
            <a:pPr marL="0" indent="0" algn="just">
              <a:buNone/>
            </a:pPr>
            <a:r>
              <a:rPr lang="en-US" sz="4000" dirty="0">
                <a:effectLst>
                  <a:glow rad="228600">
                    <a:srgbClr val="000000"/>
                  </a:glow>
                </a:effectLst>
              </a:rPr>
              <a:t>	</a:t>
            </a:r>
            <a:r>
              <a:rPr lang="en-US" sz="4000" dirty="0" smtClean="0">
                <a:effectLst>
                  <a:glow rad="228600">
                    <a:srgbClr val="000000"/>
                  </a:glow>
                </a:effectLst>
              </a:rPr>
              <a:t>Three times in Daniel they fail</a:t>
            </a:r>
          </a:p>
          <a:p>
            <a:pPr marL="0" indent="0" algn="just">
              <a:buNone/>
            </a:pPr>
            <a:r>
              <a:rPr lang="en-US" sz="4000" dirty="0">
                <a:effectLst>
                  <a:glow rad="228600">
                    <a:srgbClr val="000000"/>
                  </a:glow>
                </a:effectLst>
              </a:rPr>
              <a:t>	</a:t>
            </a:r>
            <a:r>
              <a:rPr lang="en-US" sz="4000" dirty="0" smtClean="0">
                <a:effectLst>
                  <a:glow rad="228600">
                    <a:srgbClr val="000000"/>
                  </a:glow>
                </a:effectLst>
              </a:rPr>
              <a:t>The queen (mother) advises</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Judgment on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04790602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A divine message</a:t>
            </a:r>
          </a:p>
          <a:p>
            <a:pPr marL="0" indent="0" algn="just">
              <a:buNone/>
            </a:pPr>
            <a:r>
              <a:rPr lang="en-US" sz="4000" dirty="0" smtClean="0">
                <a:effectLst>
                  <a:glow rad="228600">
                    <a:srgbClr val="000000"/>
                  </a:glow>
                </a:effectLst>
              </a:rPr>
              <a:t>2) The call for diviners</a:t>
            </a:r>
          </a:p>
          <a:p>
            <a:pPr marL="0" indent="0" algn="just">
              <a:buNone/>
            </a:pPr>
            <a:r>
              <a:rPr lang="en-US" sz="4000" dirty="0" smtClean="0">
                <a:effectLst>
                  <a:glow rad="228600">
                    <a:srgbClr val="000000"/>
                  </a:glow>
                </a:effectLst>
              </a:rPr>
              <a:t>3) Daniel interprets</a:t>
            </a:r>
          </a:p>
          <a:p>
            <a:pPr marL="0" indent="0" algn="just">
              <a:buNone/>
            </a:pPr>
            <a:r>
              <a:rPr lang="en-US" sz="4000" dirty="0">
                <a:effectLst>
                  <a:glow rad="228600">
                    <a:srgbClr val="000000"/>
                  </a:glow>
                </a:effectLst>
              </a:rPr>
              <a:t>	</a:t>
            </a:r>
            <a:r>
              <a:rPr lang="en-US" sz="4000" dirty="0" smtClean="0">
                <a:effectLst>
                  <a:glow rad="228600">
                    <a:srgbClr val="000000"/>
                  </a:glow>
                </a:effectLst>
              </a:rPr>
              <a:t>Ignoring the life of Nebuchadnezzar</a:t>
            </a: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Judgment on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1196588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A divine message</a:t>
            </a:r>
          </a:p>
          <a:p>
            <a:pPr marL="0" indent="0" algn="just">
              <a:buNone/>
            </a:pPr>
            <a:r>
              <a:rPr lang="en-US" sz="4000" dirty="0" smtClean="0">
                <a:effectLst>
                  <a:glow rad="228600">
                    <a:srgbClr val="000000"/>
                  </a:glow>
                </a:effectLst>
              </a:rPr>
              <a:t>2) The call for diviners</a:t>
            </a:r>
          </a:p>
          <a:p>
            <a:pPr marL="0" indent="0" algn="just">
              <a:buNone/>
            </a:pPr>
            <a:r>
              <a:rPr lang="en-US" sz="4000" dirty="0" smtClean="0">
                <a:effectLst>
                  <a:glow rad="228600">
                    <a:srgbClr val="000000"/>
                  </a:glow>
                </a:effectLst>
              </a:rPr>
              <a:t>3) Daniel interprets</a:t>
            </a:r>
          </a:p>
          <a:p>
            <a:pPr marL="0" indent="0" algn="just">
              <a:buNone/>
            </a:pPr>
            <a:r>
              <a:rPr lang="en-US" sz="4000" dirty="0" smtClean="0">
                <a:effectLst>
                  <a:glow rad="228600">
                    <a:srgbClr val="000000"/>
                  </a:glow>
                </a:effectLst>
              </a:rPr>
              <a:t>4) Conclusions</a:t>
            </a:r>
          </a:p>
          <a:p>
            <a:pPr marL="0" indent="0" algn="just">
              <a:buNone/>
            </a:pPr>
            <a:r>
              <a:rPr lang="en-US" sz="4000" dirty="0">
                <a:effectLst>
                  <a:glow rad="228600">
                    <a:srgbClr val="000000"/>
                  </a:glow>
                </a:effectLst>
              </a:rPr>
              <a:t>	</a:t>
            </a:r>
            <a:r>
              <a:rPr lang="en-US" sz="4000" dirty="0" smtClean="0">
                <a:effectLst>
                  <a:glow rad="228600">
                    <a:srgbClr val="000000"/>
                  </a:glow>
                </a:effectLst>
              </a:rPr>
              <a:t>Daniel is promoted</a:t>
            </a:r>
          </a:p>
          <a:p>
            <a:pPr marL="0" indent="0" algn="just">
              <a:buNone/>
            </a:pPr>
            <a:r>
              <a:rPr lang="en-US" sz="4000" dirty="0">
                <a:effectLst>
                  <a:glow rad="228600">
                    <a:srgbClr val="000000"/>
                  </a:glow>
                </a:effectLst>
              </a:rPr>
              <a:t>	</a:t>
            </a:r>
            <a:r>
              <a:rPr lang="en-US" sz="4000" dirty="0" smtClean="0">
                <a:effectLst>
                  <a:glow rad="228600">
                    <a:srgbClr val="000000"/>
                  </a:glow>
                </a:effectLst>
              </a:rPr>
              <a:t>The kingdom is lost</a:t>
            </a:r>
          </a:p>
          <a:p>
            <a:pPr marL="0" indent="0" algn="just">
              <a:buNone/>
            </a:pPr>
            <a:r>
              <a:rPr lang="en-US" sz="4000" dirty="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Judgment on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67120405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 BIG lesson:</a:t>
            </a:r>
          </a:p>
          <a:p>
            <a:pPr marL="0" indent="0" algn="just">
              <a:buNone/>
            </a:pPr>
            <a:r>
              <a:rPr lang="en-US" sz="4000" dirty="0">
                <a:effectLst>
                  <a:glow rad="228600">
                    <a:srgbClr val="000000"/>
                  </a:glow>
                </a:effectLst>
              </a:rPr>
              <a:t>	</a:t>
            </a:r>
            <a:r>
              <a:rPr lang="en-US" sz="4000" dirty="0" smtClean="0">
                <a:effectLst>
                  <a:glow rad="228600">
                    <a:srgbClr val="000000"/>
                  </a:glow>
                </a:effectLst>
              </a:rPr>
              <a:t>We are ALL accountable to God</a:t>
            </a:r>
          </a:p>
          <a:p>
            <a:pPr marL="0" indent="0" algn="just">
              <a:buNone/>
            </a:pPr>
            <a:r>
              <a:rPr lang="en-US" sz="4000" dirty="0">
                <a:effectLst>
                  <a:glow rad="228600">
                    <a:srgbClr val="000000"/>
                  </a:glow>
                </a:effectLst>
              </a:rPr>
              <a:t>	</a:t>
            </a:r>
            <a:r>
              <a:rPr lang="en-US" sz="4000" dirty="0" smtClean="0">
                <a:effectLst>
                  <a:glow rad="228600">
                    <a:srgbClr val="000000"/>
                  </a:glow>
                </a:effectLst>
              </a:rPr>
              <a:t>	Romans 2:1-11</a:t>
            </a:r>
          </a:p>
          <a:p>
            <a:pPr marL="0" indent="0" algn="just">
              <a:buNone/>
            </a:pPr>
            <a:r>
              <a:rPr lang="en-US" sz="4000" dirty="0">
                <a:effectLst>
                  <a:glow rad="228600">
                    <a:srgbClr val="000000"/>
                  </a:glow>
                </a:effectLst>
              </a:rPr>
              <a:t>	</a:t>
            </a:r>
            <a:r>
              <a:rPr lang="en-US" sz="4000" dirty="0" smtClean="0">
                <a:effectLst>
                  <a:glow rad="228600">
                    <a:srgbClr val="000000"/>
                  </a:glow>
                </a:effectLst>
              </a:rPr>
              <a:t>	Matthew 16:27</a:t>
            </a:r>
          </a:p>
          <a:p>
            <a:pPr marL="0" indent="0" algn="just">
              <a:buNone/>
            </a:pPr>
            <a:r>
              <a:rPr lang="en-US" sz="4000" dirty="0">
                <a:effectLst>
                  <a:glow rad="228600">
                    <a:srgbClr val="000000"/>
                  </a:glow>
                </a:effectLst>
              </a:rPr>
              <a:t>	</a:t>
            </a:r>
            <a:r>
              <a:rPr lang="en-US" sz="4000" dirty="0" smtClean="0">
                <a:effectLst>
                  <a:glow rad="228600">
                    <a:srgbClr val="000000"/>
                  </a:glow>
                </a:effectLst>
              </a:rPr>
              <a:t>	2 Corinthians 5:10</a:t>
            </a:r>
          </a:p>
          <a:p>
            <a:pPr marL="0" indent="0" algn="just">
              <a:buNone/>
            </a:pPr>
            <a:r>
              <a:rPr lang="en-US" sz="4000" dirty="0">
                <a:effectLst>
                  <a:glow rad="228600">
                    <a:srgbClr val="000000"/>
                  </a:glow>
                </a:effectLst>
              </a:rPr>
              <a:t>	</a:t>
            </a:r>
            <a:r>
              <a:rPr lang="en-US" sz="4000" dirty="0" smtClean="0">
                <a:effectLst>
                  <a:glow rad="228600">
                    <a:srgbClr val="000000"/>
                  </a:glow>
                </a:effectLst>
              </a:rPr>
              <a:t>	Revelation 2:23</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5832006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 BIG lesson:</a:t>
            </a:r>
          </a:p>
          <a:p>
            <a:pPr marL="0" indent="0" algn="just">
              <a:buNone/>
            </a:pPr>
            <a:r>
              <a:rPr lang="en-US" sz="4000" dirty="0">
                <a:effectLst>
                  <a:glow rad="228600">
                    <a:srgbClr val="000000"/>
                  </a:glow>
                </a:effectLst>
              </a:rPr>
              <a:t>	</a:t>
            </a:r>
            <a:r>
              <a:rPr lang="en-US" sz="4000" dirty="0" smtClean="0">
                <a:effectLst>
                  <a:glow rad="228600">
                    <a:srgbClr val="000000"/>
                  </a:glow>
                </a:effectLst>
              </a:rPr>
              <a:t>We are ALL accountable to God</a:t>
            </a:r>
          </a:p>
          <a:p>
            <a:pPr marL="0" indent="0" algn="just">
              <a:buNone/>
            </a:pPr>
            <a:r>
              <a:rPr lang="en-US" sz="4000" dirty="0">
                <a:effectLst>
                  <a:glow rad="228600">
                    <a:srgbClr val="000000"/>
                  </a:glow>
                </a:effectLst>
              </a:rPr>
              <a:t>	</a:t>
            </a:r>
            <a:r>
              <a:rPr lang="en-US" sz="4000" dirty="0" smtClean="0">
                <a:effectLst>
                  <a:glow rad="228600">
                    <a:srgbClr val="000000"/>
                  </a:glow>
                </a:effectLst>
              </a:rPr>
              <a:t>Accountable for what we CAN know</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01267284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 other lesson</a:t>
            </a:r>
          </a:p>
          <a:p>
            <a:pPr marL="0" indent="0" algn="just">
              <a:buNone/>
            </a:pPr>
            <a:r>
              <a:rPr lang="en-US" sz="4000" dirty="0">
                <a:effectLst>
                  <a:glow rad="228600">
                    <a:srgbClr val="000000"/>
                  </a:glow>
                </a:effectLst>
              </a:rPr>
              <a:t>	</a:t>
            </a:r>
            <a:r>
              <a:rPr lang="en-US" sz="4000" dirty="0" smtClean="0">
                <a:effectLst>
                  <a:glow rad="228600">
                    <a:srgbClr val="000000"/>
                  </a:glow>
                </a:effectLst>
              </a:rPr>
              <a:t>What are the Holy Vessels?</a:t>
            </a:r>
          </a:p>
          <a:p>
            <a:pPr marL="0" indent="0" algn="just">
              <a:buNone/>
            </a:pPr>
            <a:r>
              <a:rPr lang="en-US" sz="4000" dirty="0">
                <a:effectLst>
                  <a:glow rad="228600">
                    <a:srgbClr val="000000"/>
                  </a:glow>
                </a:effectLst>
              </a:rPr>
              <a:t>	</a:t>
            </a:r>
            <a:r>
              <a:rPr lang="en-US" sz="4000" dirty="0" smtClean="0">
                <a:effectLst>
                  <a:glow rad="228600">
                    <a:srgbClr val="000000"/>
                  </a:glow>
                </a:effectLst>
              </a:rPr>
              <a:t>	1 Thessalonians 4:4</a:t>
            </a:r>
          </a:p>
          <a:p>
            <a:pPr marL="0" indent="0" algn="just">
              <a:buNone/>
            </a:pPr>
            <a:r>
              <a:rPr lang="en-US" sz="4000" dirty="0">
                <a:effectLst>
                  <a:glow rad="228600">
                    <a:srgbClr val="000000"/>
                  </a:glow>
                </a:effectLst>
              </a:rPr>
              <a:t>	</a:t>
            </a:r>
            <a:r>
              <a:rPr lang="en-US" sz="4000" dirty="0" smtClean="0">
                <a:effectLst>
                  <a:glow rad="228600">
                    <a:srgbClr val="000000"/>
                  </a:glow>
                </a:effectLst>
              </a:rPr>
              <a:t>	2 Corinthians 4:7</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9469041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The other lesson</a:t>
            </a:r>
          </a:p>
          <a:p>
            <a:pPr marL="0" indent="0" algn="just">
              <a:buNone/>
            </a:pPr>
            <a:r>
              <a:rPr lang="en-US" sz="4000" dirty="0">
                <a:effectLst>
                  <a:glow rad="228600">
                    <a:srgbClr val="000000"/>
                  </a:glow>
                </a:effectLst>
              </a:rPr>
              <a:t>	</a:t>
            </a:r>
            <a:r>
              <a:rPr lang="en-US" sz="4000" dirty="0" smtClean="0">
                <a:effectLst>
                  <a:glow rad="228600">
                    <a:srgbClr val="000000"/>
                  </a:glow>
                </a:effectLst>
              </a:rPr>
              <a:t>What are the Holy Vessels?</a:t>
            </a:r>
          </a:p>
          <a:p>
            <a:pPr marL="0" indent="0" algn="just">
              <a:buNone/>
            </a:pPr>
            <a:r>
              <a:rPr lang="en-US" sz="4000" dirty="0">
                <a:effectLst>
                  <a:glow rad="228600">
                    <a:srgbClr val="000000"/>
                  </a:glow>
                </a:effectLst>
              </a:rPr>
              <a:t>	</a:t>
            </a:r>
            <a:r>
              <a:rPr lang="en-US" sz="4000" dirty="0" smtClean="0">
                <a:effectLst>
                  <a:glow rad="228600">
                    <a:srgbClr val="000000"/>
                  </a:glow>
                </a:effectLst>
              </a:rPr>
              <a:t>Using Holy Vessels for unholy things?</a:t>
            </a:r>
          </a:p>
          <a:p>
            <a:pPr marL="0" indent="0" algn="just">
              <a:buNone/>
            </a:pPr>
            <a:r>
              <a:rPr lang="en-US" sz="4000" dirty="0">
                <a:effectLst>
                  <a:glow rad="228600">
                    <a:srgbClr val="000000"/>
                  </a:glow>
                </a:effectLst>
              </a:rPr>
              <a:t>	</a:t>
            </a:r>
            <a:r>
              <a:rPr lang="en-US" sz="4000" dirty="0" smtClean="0">
                <a:effectLst>
                  <a:glow rad="228600">
                    <a:srgbClr val="000000"/>
                  </a:glow>
                </a:effectLst>
              </a:rPr>
              <a:t>	2 Corinthians 6:14-17</a:t>
            </a:r>
          </a:p>
          <a:p>
            <a:pPr marL="0" indent="0" algn="just">
              <a:buNone/>
            </a:pPr>
            <a:r>
              <a:rPr lang="en-US" sz="4000" dirty="0">
                <a:effectLst>
                  <a:glow rad="228600">
                    <a:srgbClr val="000000"/>
                  </a:glow>
                </a:effectLst>
              </a:rPr>
              <a:t>		</a:t>
            </a:r>
            <a:r>
              <a:rPr lang="en-US" sz="4000" dirty="0" smtClean="0">
                <a:effectLst>
                  <a:glow rad="228600">
                    <a:srgbClr val="000000"/>
                  </a:glow>
                </a:effectLst>
              </a:rPr>
              <a:t>1 Corinthians 6:19-20</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08462269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Be prepared to stand before God</a:t>
            </a:r>
          </a:p>
          <a:p>
            <a:pPr marL="0" indent="0" algn="just">
              <a:buNone/>
            </a:pP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Each </a:t>
            </a:r>
            <a:r>
              <a:rPr lang="en-US" sz="4000" i="1" dirty="0">
                <a:effectLst>
                  <a:glow rad="228600">
                    <a:srgbClr val="000000"/>
                  </a:glow>
                </a:effectLst>
              </a:rPr>
              <a:t>one of us shall give account </a:t>
            </a:r>
            <a:r>
              <a:rPr lang="en-US" sz="4000" i="1" dirty="0" smtClean="0">
                <a:effectLst>
                  <a:glow rad="228600">
                    <a:srgbClr val="000000"/>
                  </a:glow>
                </a:effectLst>
              </a:rPr>
              <a:t>of </a:t>
            </a:r>
            <a:r>
              <a:rPr lang="en-US" sz="4000" i="1" dirty="0">
                <a:effectLst>
                  <a:glow rad="228600">
                    <a:srgbClr val="000000"/>
                  </a:glow>
                </a:effectLst>
              </a:rPr>
              <a:t>himself to </a:t>
            </a:r>
            <a:r>
              <a:rPr lang="en-US" sz="4000" i="1" dirty="0" smtClean="0">
                <a:effectLst>
                  <a:glow rad="228600">
                    <a:srgbClr val="000000"/>
                  </a:glow>
                </a:effectLst>
              </a:rPr>
              <a:t>God </a:t>
            </a:r>
          </a:p>
          <a:p>
            <a:pPr marL="0" indent="0" algn="just">
              <a:buNone/>
            </a:pPr>
            <a:r>
              <a:rPr lang="en-US" sz="4000" dirty="0" smtClean="0">
                <a:effectLst>
                  <a:glow rad="228600">
                    <a:srgbClr val="000000"/>
                  </a:glow>
                </a:effectLst>
              </a:rPr>
              <a:t>							Romans 14:12</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3165061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8:12</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fontScale="85000" lnSpcReduction="10000"/>
          </a:bodyPr>
          <a:lstStyle/>
          <a:p>
            <a:pPr marL="0" indent="0" algn="ctr">
              <a:buNone/>
            </a:pPr>
            <a:r>
              <a:rPr lang="en-US" sz="4500" i="1" dirty="0"/>
              <a:t>"</a:t>
            </a:r>
            <a:r>
              <a:rPr lang="en-US" sz="4500" i="1" dirty="0" smtClean="0"/>
              <a:t>I AM the </a:t>
            </a:r>
            <a:r>
              <a:rPr lang="en-US" sz="4500" i="1" dirty="0"/>
              <a:t>light of the </a:t>
            </a:r>
            <a:r>
              <a:rPr lang="en-US" sz="4500" i="1" dirty="0" smtClean="0"/>
              <a:t>world”</a:t>
            </a:r>
          </a:p>
          <a:p>
            <a:pPr marL="0" indent="0">
              <a:buNone/>
            </a:pPr>
            <a:r>
              <a:rPr lang="en-US" sz="4000" dirty="0" smtClean="0"/>
              <a:t>I </a:t>
            </a:r>
            <a:r>
              <a:rPr lang="en-US" sz="4000" dirty="0"/>
              <a:t>AM the Bread of Life 			</a:t>
            </a:r>
            <a:r>
              <a:rPr lang="en-US" sz="4000" dirty="0" smtClean="0"/>
              <a:t>	    - </a:t>
            </a:r>
            <a:r>
              <a:rPr lang="en-US" sz="4000" dirty="0"/>
              <a:t>John 6:35</a:t>
            </a:r>
          </a:p>
          <a:p>
            <a:pPr marL="0" indent="0">
              <a:buNone/>
            </a:pPr>
            <a:r>
              <a:rPr lang="en-US" sz="4000" dirty="0" smtClean="0"/>
              <a:t>I </a:t>
            </a:r>
            <a:r>
              <a:rPr lang="en-US" sz="4000" dirty="0"/>
              <a:t>AM the Door 					</a:t>
            </a:r>
            <a:r>
              <a:rPr lang="en-US" sz="4000" dirty="0" smtClean="0"/>
              <a:t>	    - </a:t>
            </a:r>
            <a:r>
              <a:rPr lang="en-US" sz="4000" dirty="0"/>
              <a:t>John 10:7</a:t>
            </a:r>
          </a:p>
          <a:p>
            <a:pPr marL="0" indent="0">
              <a:buNone/>
            </a:pPr>
            <a:r>
              <a:rPr lang="en-US" sz="4000" dirty="0" smtClean="0"/>
              <a:t>I </a:t>
            </a:r>
            <a:r>
              <a:rPr lang="en-US" sz="4000" dirty="0"/>
              <a:t>AM the Good </a:t>
            </a:r>
            <a:r>
              <a:rPr lang="en-US" sz="4000" dirty="0" smtClean="0"/>
              <a:t>Shepherd </a:t>
            </a:r>
            <a:r>
              <a:rPr lang="en-US" sz="4000" dirty="0"/>
              <a:t>			</a:t>
            </a:r>
            <a:r>
              <a:rPr lang="en-US" sz="4000" dirty="0" smtClean="0"/>
              <a:t>    - </a:t>
            </a:r>
            <a:r>
              <a:rPr lang="en-US" sz="4000" dirty="0"/>
              <a:t>John 10:11</a:t>
            </a:r>
          </a:p>
          <a:p>
            <a:pPr marL="0" indent="0">
              <a:buNone/>
            </a:pPr>
            <a:r>
              <a:rPr lang="en-US" sz="4000" dirty="0" smtClean="0"/>
              <a:t>I </a:t>
            </a:r>
            <a:r>
              <a:rPr lang="en-US" sz="4000" dirty="0"/>
              <a:t>AM the Resurrection and the Life 	</a:t>
            </a:r>
            <a:r>
              <a:rPr lang="en-US" sz="4000" dirty="0" smtClean="0"/>
              <a:t>    - </a:t>
            </a:r>
            <a:r>
              <a:rPr lang="en-US" sz="4000" dirty="0"/>
              <a:t>John 11:25</a:t>
            </a:r>
          </a:p>
          <a:p>
            <a:pPr marL="0" indent="0">
              <a:buNone/>
            </a:pPr>
            <a:r>
              <a:rPr lang="en-US" sz="4000" dirty="0" smtClean="0"/>
              <a:t>I </a:t>
            </a:r>
            <a:r>
              <a:rPr lang="en-US" sz="4000" dirty="0"/>
              <a:t>AM the Way, the Truth, and the Life </a:t>
            </a:r>
            <a:r>
              <a:rPr lang="en-US" sz="4000" dirty="0" smtClean="0"/>
              <a:t>- </a:t>
            </a:r>
            <a:r>
              <a:rPr lang="en-US" sz="4000" dirty="0"/>
              <a:t>John 14:6</a:t>
            </a:r>
          </a:p>
          <a:p>
            <a:pPr marL="0" indent="0">
              <a:buNone/>
            </a:pPr>
            <a:r>
              <a:rPr lang="en-US" sz="4000" dirty="0" smtClean="0"/>
              <a:t>I </a:t>
            </a:r>
            <a:r>
              <a:rPr lang="en-US" sz="4000" dirty="0"/>
              <a:t>AM the Vine 						</a:t>
            </a:r>
            <a:r>
              <a:rPr lang="en-US" sz="4000" dirty="0" smtClean="0"/>
              <a:t>    - </a:t>
            </a:r>
            <a:r>
              <a:rPr lang="en-US" sz="4000" dirty="0"/>
              <a:t>John 15:1</a:t>
            </a:r>
          </a:p>
          <a:p>
            <a:pPr marL="0" indent="0" algn="just">
              <a:buNone/>
            </a:pPr>
            <a:endParaRPr lang="en-US" sz="3750" dirty="0" smtClean="0"/>
          </a:p>
        </p:txBody>
      </p:sp>
    </p:spTree>
    <p:extLst>
      <p:ext uri="{BB962C8B-B14F-4D97-AF65-F5344CB8AC3E}">
        <p14:creationId xmlns:p14="http://schemas.microsoft.com/office/powerpoint/2010/main" val="68924747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Be prepared to stand before God</a:t>
            </a:r>
          </a:p>
          <a:p>
            <a:pPr marL="0" indent="0" algn="just">
              <a:buNone/>
            </a:pPr>
            <a:r>
              <a:rPr lang="en-US" sz="4000" dirty="0" smtClean="0">
                <a:effectLst>
                  <a:glow rad="228600">
                    <a:srgbClr val="000000"/>
                  </a:glow>
                </a:effectLst>
              </a:rPr>
              <a:t>	Romans 14:12</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Cleanse yourself for service</a:t>
            </a:r>
          </a:p>
          <a:p>
            <a:pPr marL="0" indent="0" algn="just">
              <a:buNone/>
            </a:pPr>
            <a:r>
              <a:rPr lang="en-US" sz="4000" dirty="0">
                <a:effectLst>
                  <a:glow rad="228600">
                    <a:srgbClr val="000000"/>
                  </a:glow>
                </a:effectLst>
              </a:rPr>
              <a:t>	</a:t>
            </a:r>
            <a:r>
              <a:rPr lang="en-US" sz="4000" dirty="0" smtClean="0">
                <a:effectLst>
                  <a:glow rad="228600">
                    <a:srgbClr val="000000"/>
                  </a:glow>
                </a:effectLst>
              </a:rPr>
              <a:t>2 Timothy 2:19-21</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Lessons From Belshazzar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0628221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Now </a:t>
            </a:r>
            <a:r>
              <a:rPr lang="en-US" sz="4000" dirty="0">
                <a:effectLst>
                  <a:glow rad="228600">
                    <a:srgbClr val="000000"/>
                  </a:glow>
                </a:effectLst>
              </a:rPr>
              <a:t>all these things happened to them as examples, and they were written for our admonition, upon whom the ends of the ages have come</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1 Corinthians </a:t>
            </a:r>
            <a:r>
              <a:rPr lang="en-US" sz="4000" dirty="0">
                <a:effectLst>
                  <a:glow rad="228600">
                    <a:srgbClr val="000000"/>
                  </a:glow>
                </a:effectLst>
              </a:rPr>
              <a:t>10:11 </a:t>
            </a:r>
          </a:p>
        </p:txBody>
      </p:sp>
      <p:sp>
        <p:nvSpPr>
          <p:cNvPr id="6" name="Rectangle 2"/>
          <p:cNvSpPr>
            <a:spLocks noGrp="1" noRot="1" noChangeArrowheads="1"/>
          </p:cNvSpPr>
          <p:nvPr>
            <p:ph type="title"/>
          </p:nvPr>
        </p:nvSpPr>
        <p:spPr>
          <a:xfrm>
            <a:off x="9525" y="22860"/>
            <a:ext cx="9134475" cy="1089660"/>
          </a:xfrm>
        </p:spPr>
        <p:txBody>
          <a:bodyPr>
            <a:noAutofit/>
          </a:bodyPr>
          <a:lstStyle/>
          <a:p>
            <a:pPr algn="ctr" eaLnBrk="1" hangingPunct="1">
              <a:defRPr/>
            </a:pP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7841352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534400" cy="3943350"/>
          </a:xfrm>
        </p:spPr>
        <p:txBody>
          <a:bodyPr>
            <a:noAutofit/>
          </a:bodyPr>
          <a:lstStyle/>
          <a:p>
            <a:pPr marL="0" indent="0" algn="ctr">
              <a:buNone/>
            </a:pPr>
            <a:r>
              <a:rPr lang="en-US" sz="4800" i="1" dirty="0" smtClean="0">
                <a:effectLst>
                  <a:glow rad="228600">
                    <a:srgbClr val="000000"/>
                  </a:glow>
                </a:effectLst>
              </a:rPr>
              <a:t>YOU </a:t>
            </a:r>
            <a:r>
              <a:rPr lang="en-US" sz="4800" i="1" dirty="0" smtClean="0">
                <a:effectLst>
                  <a:glow rad="228600">
                    <a:srgbClr val="000000"/>
                  </a:glow>
                </a:effectLst>
              </a:rPr>
              <a:t>have </a:t>
            </a:r>
            <a:r>
              <a:rPr lang="en-US" sz="4800" i="1" dirty="0">
                <a:effectLst>
                  <a:glow rad="228600">
                    <a:srgbClr val="000000"/>
                  </a:glow>
                </a:effectLst>
              </a:rPr>
              <a:t>sinned </a:t>
            </a:r>
            <a:r>
              <a:rPr lang="en-US" sz="4800" i="1" dirty="0" smtClean="0">
                <a:effectLst>
                  <a:glow rad="228600">
                    <a:srgbClr val="000000"/>
                  </a:glow>
                </a:effectLst>
              </a:rPr>
              <a:t>and</a:t>
            </a:r>
          </a:p>
          <a:p>
            <a:pPr marL="0" indent="0" algn="ctr">
              <a:buNone/>
            </a:pPr>
            <a:r>
              <a:rPr lang="en-US" sz="4800" i="1" dirty="0" smtClean="0">
                <a:effectLst>
                  <a:glow rad="228600">
                    <a:srgbClr val="000000"/>
                  </a:glow>
                </a:effectLst>
              </a:rPr>
              <a:t>fall </a:t>
            </a:r>
            <a:r>
              <a:rPr lang="en-US" sz="4800" i="1" dirty="0">
                <a:effectLst>
                  <a:glow rad="228600">
                    <a:srgbClr val="000000"/>
                  </a:glow>
                </a:effectLst>
              </a:rPr>
              <a:t>short of the </a:t>
            </a:r>
            <a:r>
              <a:rPr lang="en-US" sz="4800" i="1" dirty="0" smtClean="0">
                <a:effectLst>
                  <a:glow rad="228600">
                    <a:srgbClr val="000000"/>
                  </a:glow>
                </a:effectLst>
              </a:rPr>
              <a:t>glory </a:t>
            </a:r>
            <a:r>
              <a:rPr lang="en-US" sz="4800" i="1" dirty="0">
                <a:effectLst>
                  <a:glow rad="228600">
                    <a:srgbClr val="000000"/>
                  </a:glow>
                </a:effectLst>
              </a:rPr>
              <a:t>of </a:t>
            </a:r>
            <a:r>
              <a:rPr lang="en-US" sz="4800" i="1" dirty="0" smtClean="0">
                <a:effectLst>
                  <a:glow rad="228600">
                    <a:srgbClr val="000000"/>
                  </a:glow>
                </a:effectLst>
              </a:rPr>
              <a:t>God</a:t>
            </a:r>
            <a:endParaRPr lang="en-US" sz="4800" dirty="0" smtClean="0">
              <a:effectLst>
                <a:glow rad="228600">
                  <a:srgbClr val="000000"/>
                </a:glow>
              </a:effectLst>
            </a:endParaRPr>
          </a:p>
          <a:p>
            <a:pPr marL="0" indent="0" algn="ctr">
              <a:buNone/>
            </a:pPr>
            <a:r>
              <a:rPr lang="en-US" sz="4000" dirty="0" smtClean="0">
                <a:effectLst>
                  <a:glow rad="228600">
                    <a:srgbClr val="000000"/>
                  </a:glow>
                </a:effectLst>
              </a:rPr>
              <a:t>Romans 3:23</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What If It Were On Your Wall</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534400" cy="3943350"/>
          </a:xfrm>
        </p:spPr>
        <p:txBody>
          <a:bodyPr>
            <a:noAutofit/>
          </a:bodyPr>
          <a:lstStyle/>
          <a:p>
            <a:pPr marL="0" indent="0" algn="ctr">
              <a:buNone/>
            </a:pPr>
            <a:r>
              <a:rPr lang="en-US" sz="4800" i="1" dirty="0" smtClean="0">
                <a:effectLst>
                  <a:glow rad="228600">
                    <a:srgbClr val="000000"/>
                  </a:glow>
                </a:effectLst>
              </a:rPr>
              <a:t>YOU </a:t>
            </a:r>
            <a:r>
              <a:rPr lang="en-US" sz="4800" i="1" dirty="0" smtClean="0">
                <a:effectLst>
                  <a:glow rad="228600">
                    <a:srgbClr val="000000"/>
                  </a:glow>
                </a:effectLst>
              </a:rPr>
              <a:t>have </a:t>
            </a:r>
            <a:r>
              <a:rPr lang="en-US" sz="4800" i="1" dirty="0">
                <a:effectLst>
                  <a:glow rad="228600">
                    <a:srgbClr val="000000"/>
                  </a:glow>
                </a:effectLst>
              </a:rPr>
              <a:t>sinned </a:t>
            </a:r>
            <a:r>
              <a:rPr lang="en-US" sz="4800" i="1" dirty="0" smtClean="0">
                <a:effectLst>
                  <a:glow rad="228600">
                    <a:srgbClr val="000000"/>
                  </a:glow>
                </a:effectLst>
              </a:rPr>
              <a:t>and</a:t>
            </a:r>
          </a:p>
          <a:p>
            <a:pPr marL="0" indent="0" algn="ctr">
              <a:buNone/>
            </a:pPr>
            <a:r>
              <a:rPr lang="en-US" sz="4800" i="1" dirty="0" smtClean="0">
                <a:effectLst>
                  <a:glow rad="228600">
                    <a:srgbClr val="000000"/>
                  </a:glow>
                </a:effectLst>
              </a:rPr>
              <a:t>fall </a:t>
            </a:r>
            <a:r>
              <a:rPr lang="en-US" sz="4800" i="1" dirty="0">
                <a:effectLst>
                  <a:glow rad="228600">
                    <a:srgbClr val="000000"/>
                  </a:glow>
                </a:effectLst>
              </a:rPr>
              <a:t>short of the </a:t>
            </a:r>
            <a:r>
              <a:rPr lang="en-US" sz="4800" i="1" dirty="0" smtClean="0">
                <a:effectLst>
                  <a:glow rad="228600">
                    <a:srgbClr val="000000"/>
                  </a:glow>
                </a:effectLst>
              </a:rPr>
              <a:t>glory </a:t>
            </a:r>
            <a:r>
              <a:rPr lang="en-US" sz="4800" i="1" dirty="0">
                <a:effectLst>
                  <a:glow rad="228600">
                    <a:srgbClr val="000000"/>
                  </a:glow>
                </a:effectLst>
              </a:rPr>
              <a:t>of </a:t>
            </a:r>
            <a:r>
              <a:rPr lang="en-US" sz="4800" i="1" dirty="0" smtClean="0">
                <a:effectLst>
                  <a:glow rad="228600">
                    <a:srgbClr val="000000"/>
                  </a:glow>
                </a:effectLst>
              </a:rPr>
              <a:t>God </a:t>
            </a:r>
            <a:endParaRPr lang="en-US" sz="4800" i="1" dirty="0" smtClean="0">
              <a:effectLst>
                <a:glow rad="228600">
                  <a:srgbClr val="000000"/>
                </a:glow>
              </a:effectLst>
            </a:endParaRPr>
          </a:p>
          <a:p>
            <a:pPr marL="0" indent="0" algn="ctr">
              <a:buNone/>
            </a:pPr>
            <a:r>
              <a:rPr lang="en-US" sz="4800" i="1" dirty="0" smtClean="0">
                <a:effectLst>
                  <a:glow rad="228600">
                    <a:srgbClr val="000000"/>
                  </a:glow>
                </a:effectLst>
              </a:rPr>
              <a:t>AND the </a:t>
            </a:r>
            <a:r>
              <a:rPr lang="en-US" sz="4800" i="1" dirty="0">
                <a:effectLst>
                  <a:glow rad="228600">
                    <a:srgbClr val="000000"/>
                  </a:glow>
                </a:effectLst>
              </a:rPr>
              <a:t>wages of sin is </a:t>
            </a:r>
            <a:r>
              <a:rPr lang="en-US" sz="4800" i="1" dirty="0" smtClean="0">
                <a:effectLst>
                  <a:glow rad="228600">
                    <a:srgbClr val="000000"/>
                  </a:glow>
                </a:effectLst>
              </a:rPr>
              <a:t>death</a:t>
            </a:r>
            <a:endParaRPr lang="en-US" sz="4800" dirty="0" smtClean="0">
              <a:effectLst>
                <a:glow rad="228600">
                  <a:srgbClr val="000000"/>
                </a:glow>
              </a:effectLst>
            </a:endParaRPr>
          </a:p>
          <a:p>
            <a:pPr marL="0" indent="0" algn="ctr">
              <a:buNone/>
            </a:pPr>
            <a:r>
              <a:rPr lang="en-US" sz="4000" dirty="0" smtClean="0">
                <a:effectLst>
                  <a:glow rad="228600">
                    <a:srgbClr val="000000"/>
                  </a:glow>
                </a:effectLst>
              </a:rPr>
              <a:t>Romans 3:23, 6:23</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What If It Were On Your Wall</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76501931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534400" cy="3943350"/>
          </a:xfrm>
        </p:spPr>
        <p:txBody>
          <a:bodyPr>
            <a:noAutofit/>
          </a:bodyPr>
          <a:lstStyle/>
          <a:p>
            <a:pPr marL="0" indent="0" algn="just">
              <a:buNone/>
            </a:pPr>
            <a:r>
              <a:rPr lang="en-US" sz="3600" dirty="0" smtClean="0">
                <a:effectLst>
                  <a:glow rad="228600">
                    <a:srgbClr val="000000"/>
                  </a:glow>
                </a:effectLst>
              </a:rPr>
              <a:t>Pleading Christ as our defense:</a:t>
            </a:r>
          </a:p>
          <a:p>
            <a:pPr marL="0" indent="0" algn="just">
              <a:buNone/>
            </a:pPr>
            <a:r>
              <a:rPr lang="en-US" sz="3600" dirty="0">
                <a:effectLst>
                  <a:glow rad="228600">
                    <a:srgbClr val="000000"/>
                  </a:glow>
                </a:effectLst>
              </a:rPr>
              <a:t>	</a:t>
            </a:r>
            <a:r>
              <a:rPr lang="en-US" sz="3600" dirty="0" smtClean="0">
                <a:effectLst>
                  <a:glow rad="228600">
                    <a:srgbClr val="000000"/>
                  </a:glow>
                </a:effectLst>
              </a:rPr>
              <a:t>By h</a:t>
            </a:r>
            <a:r>
              <a:rPr lang="en-US" sz="3600" dirty="0" smtClean="0">
                <a:effectLst>
                  <a:glow rad="228600">
                    <a:srgbClr val="000000"/>
                  </a:glow>
                </a:effectLst>
              </a:rPr>
              <a:t>earing </a:t>
            </a:r>
            <a:r>
              <a:rPr lang="en-US" sz="3600" dirty="0" smtClean="0">
                <a:effectLst>
                  <a:glow rad="228600">
                    <a:srgbClr val="000000"/>
                  </a:glow>
                </a:effectLst>
              </a:rPr>
              <a:t>and believing – Romans 10:17</a:t>
            </a:r>
          </a:p>
          <a:p>
            <a:pPr marL="0" indent="0" algn="just">
              <a:buNone/>
            </a:pPr>
            <a:r>
              <a:rPr lang="en-US" sz="3600" dirty="0" smtClean="0">
                <a:effectLst>
                  <a:glow rad="228600">
                    <a:srgbClr val="000000"/>
                  </a:glow>
                </a:effectLst>
              </a:rPr>
              <a:t>	By confession </a:t>
            </a:r>
            <a:r>
              <a:rPr lang="en-US" sz="3600" dirty="0" smtClean="0">
                <a:effectLst>
                  <a:glow rad="228600">
                    <a:srgbClr val="000000"/>
                  </a:glow>
                </a:effectLst>
              </a:rPr>
              <a:t>of Jesus – </a:t>
            </a:r>
            <a:r>
              <a:rPr lang="en-US" sz="3600" dirty="0" smtClean="0">
                <a:effectLst>
                  <a:glow rad="228600">
                    <a:srgbClr val="000000"/>
                  </a:glow>
                </a:effectLst>
              </a:rPr>
              <a:t>Matthew 10:32</a:t>
            </a:r>
            <a:endParaRPr lang="en-US" sz="3600" dirty="0" smtClean="0">
              <a:effectLst>
                <a:glow rad="228600">
                  <a:srgbClr val="000000"/>
                </a:glow>
              </a:effectLst>
            </a:endParaRPr>
          </a:p>
          <a:p>
            <a:pPr marL="0" indent="0" algn="just">
              <a:buNone/>
            </a:pPr>
            <a:r>
              <a:rPr lang="en-US" sz="3600" dirty="0" smtClean="0">
                <a:effectLst>
                  <a:glow rad="228600">
                    <a:srgbClr val="000000"/>
                  </a:glow>
                </a:effectLst>
              </a:rPr>
              <a:t>	By repenting </a:t>
            </a:r>
            <a:r>
              <a:rPr lang="en-US" sz="3600" dirty="0" smtClean="0">
                <a:effectLst>
                  <a:glow rad="228600">
                    <a:srgbClr val="000000"/>
                  </a:glow>
                </a:effectLst>
              </a:rPr>
              <a:t>of sin – </a:t>
            </a:r>
            <a:r>
              <a:rPr lang="en-US" sz="3600" dirty="0" smtClean="0">
                <a:effectLst>
                  <a:glow rad="228600">
                    <a:srgbClr val="000000"/>
                  </a:glow>
                </a:effectLst>
              </a:rPr>
              <a:t>Acts 2:38</a:t>
            </a:r>
            <a:endParaRPr lang="en-US" sz="3600" dirty="0" smtClean="0">
              <a:effectLst>
                <a:glow rad="228600">
                  <a:srgbClr val="000000"/>
                </a:glow>
              </a:effectLst>
            </a:endParaRPr>
          </a:p>
          <a:p>
            <a:pPr marL="0" indent="0" algn="just">
              <a:buNone/>
            </a:pPr>
            <a:r>
              <a:rPr lang="en-US" sz="3600" dirty="0" smtClean="0">
                <a:effectLst>
                  <a:glow rad="228600">
                    <a:srgbClr val="000000"/>
                  </a:glow>
                </a:effectLst>
              </a:rPr>
              <a:t>	By being baptized </a:t>
            </a:r>
            <a:r>
              <a:rPr lang="en-US" sz="3600" dirty="0" smtClean="0">
                <a:effectLst>
                  <a:glow rad="228600">
                    <a:srgbClr val="000000"/>
                  </a:glow>
                </a:effectLst>
              </a:rPr>
              <a:t>into Christ – </a:t>
            </a:r>
            <a:r>
              <a:rPr lang="en-US" sz="3600" dirty="0" smtClean="0">
                <a:effectLst>
                  <a:glow rad="228600">
                    <a:srgbClr val="000000"/>
                  </a:glow>
                </a:effectLst>
              </a:rPr>
              <a:t>Acts 20:16</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The Writing on the Wall</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3665504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8:12-20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Testimony of Jesus</a:t>
            </a:r>
          </a:p>
          <a:p>
            <a:pPr marL="0" indent="0" algn="just">
              <a:buNone/>
            </a:pPr>
            <a:r>
              <a:rPr lang="en-US" sz="3750" dirty="0"/>
              <a:t>	</a:t>
            </a:r>
            <a:r>
              <a:rPr lang="en-US" sz="3750" dirty="0" smtClean="0"/>
              <a:t>He was the Light of the World</a:t>
            </a:r>
          </a:p>
          <a:p>
            <a:pPr marL="0" indent="0" algn="just">
              <a:buNone/>
            </a:pPr>
            <a:r>
              <a:rPr lang="en-US" sz="3750" dirty="0"/>
              <a:t>	</a:t>
            </a:r>
            <a:r>
              <a:rPr lang="en-US" sz="3750" dirty="0" smtClean="0"/>
              <a:t>Following Him removes darkness</a:t>
            </a:r>
          </a:p>
          <a:p>
            <a:pPr marL="0" indent="0" algn="just">
              <a:buNone/>
            </a:pPr>
            <a:r>
              <a:rPr lang="en-US" sz="3750" dirty="0"/>
              <a:t>	</a:t>
            </a:r>
            <a:r>
              <a:rPr lang="en-US" sz="3750" dirty="0" smtClean="0"/>
              <a:t>He did not come to judge</a:t>
            </a:r>
          </a:p>
          <a:p>
            <a:pPr marL="0" indent="0" algn="just">
              <a:buNone/>
            </a:pPr>
            <a:r>
              <a:rPr lang="en-US" sz="3750" dirty="0" smtClean="0"/>
              <a:t>		John 5:22-27 (?)</a:t>
            </a:r>
          </a:p>
          <a:p>
            <a:pPr marL="0" indent="0" algn="just">
              <a:buNone/>
            </a:pPr>
            <a:r>
              <a:rPr lang="en-US" sz="3750" dirty="0"/>
              <a:t>	</a:t>
            </a:r>
            <a:r>
              <a:rPr lang="en-US" sz="3750" dirty="0" smtClean="0"/>
              <a:t>	John 3:17-19</a:t>
            </a:r>
          </a:p>
          <a:p>
            <a:pPr marL="0" indent="0" algn="just">
              <a:buNone/>
            </a:pPr>
            <a:endParaRPr lang="en-US" sz="3750" dirty="0" smtClean="0"/>
          </a:p>
        </p:txBody>
      </p:sp>
    </p:spTree>
    <p:extLst>
      <p:ext uri="{BB962C8B-B14F-4D97-AF65-F5344CB8AC3E}">
        <p14:creationId xmlns:p14="http://schemas.microsoft.com/office/powerpoint/2010/main" val="246327755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endParaRPr lang="en-US" sz="3750" dirty="0" smtClean="0"/>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01913808"/>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Terry </a:t>
                      </a:r>
                      <a:r>
                        <a:rPr lang="en-US" sz="2200" b="1" i="0" cap="none" spc="0" baseline="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Petsche</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McDonald/Michael Hetzer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https://upload.wikimedia.org/wikipedia/commons/thumb/b/b4/Belshazzar%E2%80%99s_feast%2C_by_Rembrandt.jpg/1024px-Belshazzar%E2%80%99s_feast%2C_by_Rembrand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
            <a:ext cx="9296400" cy="7406224"/>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err="1" smtClean="0">
                <a:effectLst>
                  <a:glow rad="228600">
                    <a:srgbClr val="000000"/>
                  </a:glow>
                </a:effectLst>
              </a:rPr>
              <a:t>Mene</a:t>
            </a:r>
            <a:r>
              <a:rPr lang="en-US" sz="4000" dirty="0" smtClean="0">
                <a:effectLst>
                  <a:glow rad="228600">
                    <a:srgbClr val="000000"/>
                  </a:glow>
                </a:effectLst>
              </a:rPr>
              <a:t> </a:t>
            </a:r>
            <a:r>
              <a:rPr lang="en-US" sz="4000" dirty="0" err="1" smtClean="0">
                <a:effectLst>
                  <a:glow rad="228600">
                    <a:srgbClr val="000000"/>
                  </a:glow>
                </a:effectLst>
              </a:rPr>
              <a:t>Mene</a:t>
            </a:r>
            <a:r>
              <a:rPr lang="en-US" sz="4000" dirty="0" smtClean="0">
                <a:effectLst>
                  <a:glow rad="228600">
                    <a:srgbClr val="000000"/>
                  </a:glow>
                </a:effectLst>
              </a:rPr>
              <a:t> </a:t>
            </a:r>
            <a:r>
              <a:rPr lang="en-US" sz="4000" dirty="0" err="1" smtClean="0">
                <a:effectLst>
                  <a:glow rad="228600">
                    <a:srgbClr val="000000"/>
                  </a:glow>
                </a:effectLst>
              </a:rPr>
              <a:t>Tekel</a:t>
            </a:r>
            <a:r>
              <a:rPr lang="en-US" sz="4000" dirty="0" smtClean="0">
                <a:effectLst>
                  <a:glow rad="228600">
                    <a:srgbClr val="000000"/>
                  </a:glow>
                </a:effectLst>
              </a:rPr>
              <a:t> </a:t>
            </a:r>
            <a:r>
              <a:rPr lang="en-US" sz="4000" dirty="0" err="1" smtClean="0">
                <a:effectLst>
                  <a:glow rad="228600">
                    <a:srgbClr val="000000"/>
                  </a:glow>
                </a:effectLst>
              </a:rPr>
              <a:t>Upharsin</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47148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Daniel 5</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42800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943350"/>
          </a:xfrm>
        </p:spPr>
        <p:txBody>
          <a:bodyPr>
            <a:noAutofit/>
          </a:bodyPr>
          <a:lstStyle/>
          <a:p>
            <a:pPr marL="0" indent="0" algn="just">
              <a:buNone/>
            </a:pPr>
            <a:r>
              <a:rPr lang="en-US" sz="4000" dirty="0" smtClean="0">
                <a:effectLst>
                  <a:glow rad="228600">
                    <a:srgbClr val="000000"/>
                  </a:glow>
                </a:effectLst>
              </a:rPr>
              <a:t>- A</a:t>
            </a:r>
          </a:p>
          <a:p>
            <a:pPr marL="0" indent="0" algn="just">
              <a:buNone/>
            </a:pPr>
            <a:r>
              <a:rPr lang="en-US" sz="4000" dirty="0">
                <a:effectLst>
                  <a:glow rad="228600">
                    <a:srgbClr val="000000"/>
                  </a:glow>
                </a:effectLst>
              </a:rPr>
              <a:t>	</a:t>
            </a:r>
            <a:r>
              <a:rPr lang="en-US" sz="4000" dirty="0" smtClean="0">
                <a:effectLst>
                  <a:glow rad="228600">
                    <a:srgbClr val="000000"/>
                  </a:glow>
                </a:effectLst>
              </a:rPr>
              <a:t>- B</a:t>
            </a:r>
          </a:p>
          <a:p>
            <a:pPr marL="0" indent="0" algn="just">
              <a:buNone/>
            </a:pPr>
            <a:r>
              <a:rPr lang="en-US" sz="4000" dirty="0">
                <a:effectLst>
                  <a:glow rad="228600">
                    <a:srgbClr val="000000"/>
                  </a:glow>
                </a:effectLst>
              </a:rPr>
              <a:t>	</a:t>
            </a:r>
            <a:r>
              <a:rPr lang="en-US" sz="4000" dirty="0" smtClean="0">
                <a:effectLst>
                  <a:glow rad="228600">
                    <a:srgbClr val="000000"/>
                  </a:glow>
                </a:effectLst>
              </a:rPr>
              <a:t>	- C</a:t>
            </a:r>
          </a:p>
          <a:p>
            <a:pPr marL="0" indent="0" algn="just">
              <a:buNone/>
            </a:pPr>
            <a:r>
              <a:rPr lang="en-US" sz="4000" dirty="0">
                <a:effectLst>
                  <a:glow rad="228600">
                    <a:srgbClr val="000000"/>
                  </a:glow>
                </a:effectLst>
              </a:rPr>
              <a:t>	</a:t>
            </a:r>
            <a:r>
              <a:rPr lang="en-US" sz="4000" dirty="0" smtClean="0">
                <a:effectLst>
                  <a:glow rad="228600">
                    <a:srgbClr val="000000"/>
                  </a:glow>
                </a:effectLst>
              </a:rPr>
              <a:t>	- C</a:t>
            </a:r>
          </a:p>
          <a:p>
            <a:pPr marL="0" indent="0" algn="just">
              <a:buNone/>
            </a:pPr>
            <a:r>
              <a:rPr lang="en-US" sz="4000" dirty="0">
                <a:effectLst>
                  <a:glow rad="228600">
                    <a:srgbClr val="000000"/>
                  </a:glow>
                </a:effectLst>
              </a:rPr>
              <a:t>	</a:t>
            </a:r>
            <a:r>
              <a:rPr lang="en-US" sz="4000" dirty="0" smtClean="0">
                <a:effectLst>
                  <a:glow rad="228600">
                    <a:srgbClr val="000000"/>
                  </a:glow>
                </a:effectLst>
              </a:rPr>
              <a:t>- B</a:t>
            </a:r>
          </a:p>
          <a:p>
            <a:pPr marL="0" indent="0" algn="just">
              <a:buNone/>
            </a:pPr>
            <a:r>
              <a:rPr lang="en-US" sz="4000" dirty="0" smtClean="0">
                <a:effectLst>
                  <a:glow rad="228600">
                    <a:srgbClr val="000000"/>
                  </a:glow>
                </a:effectLst>
              </a:rPr>
              <a:t>- A</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solidFill>
                  <a:srgbClr val="FFFF00"/>
                </a:solidFill>
                <a:effectLst>
                  <a:glow rad="228600">
                    <a:srgbClr val="030400"/>
                  </a:glow>
                  <a:outerShdw blurRad="50800" dist="63500" dir="2700000" algn="tl" rotWithShape="0">
                    <a:srgbClr val="000000">
                      <a:alpha val="48000"/>
                    </a:srgbClr>
                  </a:outerShdw>
                </a:effectLst>
                <a:latin typeface="+mn-lt"/>
              </a:rPr>
              <a:t>Chiastic</a:t>
            </a:r>
            <a:r>
              <a:rPr lang="en-US" sz="6600" dirty="0" smtClean="0">
                <a:effectLst>
                  <a:glow rad="228600">
                    <a:srgbClr val="030400"/>
                  </a:glow>
                  <a:outerShdw blurRad="50800" dist="63500" dir="2700000" algn="tl" rotWithShape="0">
                    <a:srgbClr val="000000">
                      <a:alpha val="48000"/>
                    </a:srgbClr>
                  </a:outerShdw>
                </a:effectLst>
                <a:latin typeface="+mn-lt"/>
              </a:rPr>
              <a:t> Nature of Daniel</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8190180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943350"/>
          </a:xfrm>
        </p:spPr>
        <p:txBody>
          <a:bodyPr>
            <a:noAutofit/>
          </a:bodyPr>
          <a:lstStyle/>
          <a:p>
            <a:pPr marL="0" indent="0" algn="just">
              <a:buNone/>
            </a:pPr>
            <a:r>
              <a:rPr lang="en-US" sz="4000" dirty="0" smtClean="0">
                <a:effectLst>
                  <a:glow rad="228600">
                    <a:srgbClr val="000000"/>
                  </a:glow>
                </a:effectLst>
              </a:rPr>
              <a:t>- The Fifth Kingdom prophecy (2)</a:t>
            </a:r>
          </a:p>
          <a:p>
            <a:pPr marL="0" indent="0" algn="just">
              <a:buNone/>
            </a:pPr>
            <a:r>
              <a:rPr lang="en-US" sz="4000" dirty="0">
                <a:effectLst>
                  <a:glow rad="228600">
                    <a:srgbClr val="000000"/>
                  </a:glow>
                </a:effectLst>
              </a:rPr>
              <a:t>	</a:t>
            </a:r>
            <a:r>
              <a:rPr lang="en-US" sz="4000" dirty="0" smtClean="0">
                <a:effectLst>
                  <a:glow rad="228600">
                    <a:srgbClr val="000000"/>
                  </a:glow>
                </a:effectLst>
              </a:rPr>
              <a:t>- 3 men in the fiery furnace (3)</a:t>
            </a:r>
          </a:p>
          <a:p>
            <a:pPr marL="0" indent="0" algn="just">
              <a:buNone/>
            </a:pPr>
            <a:r>
              <a:rPr lang="en-US" sz="4000" dirty="0">
                <a:effectLst>
                  <a:glow rad="228600">
                    <a:srgbClr val="000000"/>
                  </a:glow>
                </a:effectLst>
              </a:rPr>
              <a:t>	</a:t>
            </a:r>
            <a:r>
              <a:rPr lang="en-US" sz="4000" dirty="0" smtClean="0">
                <a:effectLst>
                  <a:glow rad="228600">
                    <a:srgbClr val="000000"/>
                  </a:glow>
                </a:effectLst>
              </a:rPr>
              <a:t>	- Interpreting a dream (4)</a:t>
            </a:r>
          </a:p>
          <a:p>
            <a:pPr marL="0" indent="0" algn="just">
              <a:buNone/>
            </a:pPr>
            <a:r>
              <a:rPr lang="en-US" sz="4000" dirty="0">
                <a:effectLst>
                  <a:glow rad="228600">
                    <a:srgbClr val="000000"/>
                  </a:glow>
                </a:effectLst>
              </a:rPr>
              <a:t>	</a:t>
            </a:r>
            <a:r>
              <a:rPr lang="en-US" sz="4000" dirty="0" smtClean="0">
                <a:effectLst>
                  <a:glow rad="228600">
                    <a:srgbClr val="000000"/>
                  </a:glow>
                </a:effectLst>
              </a:rPr>
              <a:t>	- Interpreting a vision (5)</a:t>
            </a:r>
          </a:p>
          <a:p>
            <a:pPr marL="0" indent="0" algn="just">
              <a:buNone/>
            </a:pPr>
            <a:r>
              <a:rPr lang="en-US" sz="4000" dirty="0">
                <a:effectLst>
                  <a:glow rad="228600">
                    <a:srgbClr val="000000"/>
                  </a:glow>
                </a:effectLst>
              </a:rPr>
              <a:t>	</a:t>
            </a:r>
            <a:r>
              <a:rPr lang="en-US" sz="4000" dirty="0" smtClean="0">
                <a:effectLst>
                  <a:glow rad="228600">
                    <a:srgbClr val="000000"/>
                  </a:glow>
                </a:effectLst>
              </a:rPr>
              <a:t>- Daniel in the lion’s den (6)</a:t>
            </a:r>
          </a:p>
          <a:p>
            <a:pPr marL="0" indent="0" algn="just">
              <a:buNone/>
            </a:pPr>
            <a:r>
              <a:rPr lang="en-US" sz="4000" dirty="0" smtClean="0">
                <a:effectLst>
                  <a:glow rad="228600">
                    <a:srgbClr val="000000"/>
                  </a:glow>
                </a:effectLst>
              </a:rPr>
              <a:t>- The Fifth Kingdom prophecy (7)</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Chiastic Nature of Daniel</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79764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423080</TotalTime>
  <Words>1052</Words>
  <Application>Microsoft Office PowerPoint</Application>
  <PresentationFormat>On-screen Show (16:9)</PresentationFormat>
  <Paragraphs>196</Paragraphs>
  <Slides>25</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8:12</vt:lpstr>
      <vt:lpstr>John 8:12-20</vt:lpstr>
      <vt:lpstr>John 8:21-30</vt:lpstr>
      <vt:lpstr>Welcome!</vt:lpstr>
      <vt:lpstr>PowerPoint Presentation</vt:lpstr>
      <vt:lpstr>Daniel 5</vt:lpstr>
      <vt:lpstr>Chiastic Nature of Daniel</vt:lpstr>
      <vt:lpstr>Chiastic Nature of Daniel</vt:lpstr>
      <vt:lpstr>Chiastic Nature of Daniel</vt:lpstr>
      <vt:lpstr>Judgment on Belshazzar</vt:lpstr>
      <vt:lpstr>Judgment on Belshazzar</vt:lpstr>
      <vt:lpstr>Judgment on Belshazzar</vt:lpstr>
      <vt:lpstr>Judgment on Belshazzar</vt:lpstr>
      <vt:lpstr>Lessons From Belshazzar</vt:lpstr>
      <vt:lpstr>Lessons From Belshazzar</vt:lpstr>
      <vt:lpstr>Lessons From Belshazzar</vt:lpstr>
      <vt:lpstr>Lessons From Belshazzar</vt:lpstr>
      <vt:lpstr>Lessons From Belshazzar</vt:lpstr>
      <vt:lpstr>Lessons From Belshazzar</vt:lpstr>
      <vt:lpstr>PowerPoint Presentation</vt:lpstr>
      <vt:lpstr>PowerPoint Presentation</vt:lpstr>
      <vt:lpstr>What If It Were On Your Wall</vt:lpstr>
      <vt:lpstr>What If It Were On Your Wall</vt:lpstr>
      <vt:lpstr>The Writing on the Wall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1687</cp:revision>
  <dcterms:modified xsi:type="dcterms:W3CDTF">2021-12-05T01:17:35Z</dcterms:modified>
</cp:coreProperties>
</file>